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3" r:id="rId6"/>
    <p:sldId id="273" r:id="rId7"/>
    <p:sldId id="265" r:id="rId8"/>
    <p:sldId id="269" r:id="rId9"/>
    <p:sldId id="266" r:id="rId10"/>
    <p:sldId id="268" r:id="rId11"/>
    <p:sldId id="276" r:id="rId12"/>
    <p:sldId id="270" r:id="rId13"/>
    <p:sldId id="271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1D7C"/>
    <a:srgbClr val="3B1A9C"/>
    <a:srgbClr val="2E1678"/>
    <a:srgbClr val="37217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80" d="100"/>
          <a:sy n="80" d="100"/>
        </p:scale>
        <p:origin x="-86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94E75-3EB6-0A4A-9BE8-E8B188689F8E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6B20A-28EC-8646-A816-E5A4E3179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0A5CE-01E6-F44D-9D0B-9ECA7A700CE5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6D5B7-6370-164F-8577-B2CFCB05D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227A-E8BF-614A-BAAA-9D404314D62F}" type="datetime1">
              <a:rPr lang="en-US" smtClean="0"/>
              <a:pPr/>
              <a:t>3/25/2010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University of Bridgeport - 3/25/10 R1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4F55-7455-AA4D-BD8A-1E2F99559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2133600" cy="365125"/>
          </a:xfrm>
        </p:spPr>
        <p:txBody>
          <a:bodyPr/>
          <a:lstStyle/>
          <a:p>
            <a:fld id="{A380520C-D002-D64C-B8DA-51DFA80C07C8}" type="datetime1">
              <a:rPr lang="en-US" smtClean="0"/>
              <a:pPr/>
              <a:t>3/25/2010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85800" y="6553200"/>
            <a:ext cx="4572000" cy="365125"/>
          </a:xfrm>
        </p:spPr>
        <p:txBody>
          <a:bodyPr/>
          <a:lstStyle/>
          <a:p>
            <a:r>
              <a:rPr lang="en-US" smtClean="0"/>
              <a:t>CONFIDENTIAL - University of Bridgeport - 3/25/10 R1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65125"/>
          </a:xfrm>
        </p:spPr>
        <p:txBody>
          <a:bodyPr/>
          <a:lstStyle/>
          <a:p>
            <a:fld id="{4FE04F55-7455-AA4D-BD8A-1E2F99559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02561-6AB2-F84D-B4B1-077C669A1198}" type="datetime1">
              <a:rPr lang="en-US" smtClean="0"/>
              <a:pPr/>
              <a:t>3/25/2010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228600" y="655320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 - University of Bridgeport - 3/25/10 R1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F6455-1B16-1646-8037-26B9491EE2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creen shot 2010-03-17 at 11.56.37 AM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1000" y="36490"/>
            <a:ext cx="1143000" cy="1030310"/>
          </a:xfrm>
          <a:prstGeom prst="rect">
            <a:avLst/>
          </a:prstGeom>
        </p:spPr>
      </p:pic>
      <p:pic>
        <p:nvPicPr>
          <p:cNvPr id="10" name="Picture 9" descr="CI_logo_CMY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200" y="76200"/>
            <a:ext cx="1538255" cy="76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2286000"/>
            <a:ext cx="5943600" cy="1371600"/>
          </a:xfrm>
        </p:spPr>
        <p:txBody>
          <a:bodyPr>
            <a:normAutofit fontScale="47500" lnSpcReduction="20000"/>
          </a:bodyPr>
          <a:lstStyle/>
          <a:p>
            <a:r>
              <a:rPr lang="en-US" sz="3368" dirty="0" smtClean="0"/>
              <a:t>Partnership of </a:t>
            </a:r>
          </a:p>
          <a:p>
            <a:r>
              <a:rPr lang="en-US" sz="5100" dirty="0" smtClean="0">
                <a:solidFill>
                  <a:schemeClr val="tx1"/>
                </a:solidFill>
              </a:rPr>
              <a:t>Connecticut Innovations Inc. (CI)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&amp; </a:t>
            </a:r>
          </a:p>
          <a:p>
            <a:r>
              <a:rPr lang="en-US" sz="5100" dirty="0" smtClean="0">
                <a:solidFill>
                  <a:schemeClr val="tx1"/>
                </a:solidFill>
              </a:rPr>
              <a:t>University of Bridgeport (UB)</a:t>
            </a:r>
            <a:endParaRPr lang="en-US" sz="51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4768096"/>
            <a:ext cx="4191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Dr Gad J. Selig, PMP, COP</a:t>
            </a:r>
          </a:p>
          <a:p>
            <a:r>
              <a:rPr lang="en-US" dirty="0" smtClean="0"/>
              <a:t>Associate Dean</a:t>
            </a:r>
          </a:p>
          <a:p>
            <a:r>
              <a:rPr lang="en-US" dirty="0" smtClean="0"/>
              <a:t>Business Development and Outreach</a:t>
            </a:r>
          </a:p>
          <a:p>
            <a:r>
              <a:rPr lang="en-US" dirty="0" smtClean="0"/>
              <a:t>Graduate Studies and Research Division</a:t>
            </a:r>
          </a:p>
          <a:p>
            <a:r>
              <a:rPr lang="en-US" dirty="0" smtClean="0"/>
              <a:t>E-mail: gadselig@bridgeport.edu</a:t>
            </a:r>
          </a:p>
          <a:p>
            <a:r>
              <a:rPr lang="en-US" dirty="0" smtClean="0"/>
              <a:t>Tel: 203.576.4870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4F55-7455-AA4D-BD8A-1E2F9955922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-381000" y="6569075"/>
            <a:ext cx="4114800" cy="365125"/>
          </a:xfrm>
        </p:spPr>
        <p:txBody>
          <a:bodyPr/>
          <a:lstStyle/>
          <a:p>
            <a:r>
              <a:rPr lang="en-US" dirty="0" smtClean="0"/>
              <a:t>CONFIDENTIAL - University of Bridgeport - 3/25/10 R1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7221" y="4768096"/>
            <a:ext cx="510917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Tarek</a:t>
            </a:r>
            <a:r>
              <a:rPr lang="en-US" sz="2000" b="1" dirty="0" smtClean="0"/>
              <a:t> M. </a:t>
            </a:r>
            <a:r>
              <a:rPr lang="en-US" sz="2000" b="1" dirty="0" err="1" smtClean="0"/>
              <a:t>Sobh</a:t>
            </a:r>
            <a:r>
              <a:rPr lang="en-US" sz="2000" b="1" dirty="0" smtClean="0"/>
              <a:t>, Ph.D., P.E.</a:t>
            </a:r>
          </a:p>
          <a:p>
            <a:r>
              <a:rPr lang="en-US" dirty="0" smtClean="0"/>
              <a:t>Vice President </a:t>
            </a:r>
          </a:p>
          <a:p>
            <a:r>
              <a:rPr lang="en-US" dirty="0" smtClean="0"/>
              <a:t>Graduate Studies and Research Division</a:t>
            </a:r>
          </a:p>
          <a:p>
            <a:r>
              <a:rPr lang="en-US" dirty="0" smtClean="0"/>
              <a:t>Dean of the School of Engineering</a:t>
            </a:r>
          </a:p>
          <a:p>
            <a:r>
              <a:rPr lang="en-US" dirty="0" smtClean="0"/>
              <a:t>E-mail: </a:t>
            </a:r>
            <a:r>
              <a:rPr lang="en-US" dirty="0" err="1" smtClean="0"/>
              <a:t>sobh@bridgeport.edu</a:t>
            </a:r>
            <a:endParaRPr lang="en-US" dirty="0" smtClean="0"/>
          </a:p>
          <a:p>
            <a:r>
              <a:rPr lang="en-US" dirty="0" smtClean="0"/>
              <a:t>Tel: 203.576.4116  </a:t>
            </a:r>
            <a:endParaRPr lang="en-US" dirty="0"/>
          </a:p>
        </p:txBody>
      </p:sp>
      <p:pic>
        <p:nvPicPr>
          <p:cNvPr id="11" name="Picture 10" descr="Screen shot 2010-03-17 at 4.21.2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914400"/>
            <a:ext cx="6612565" cy="1295400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990600" y="3733800"/>
            <a:ext cx="7162800" cy="103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6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Presented</a:t>
            </a:r>
            <a:r>
              <a:rPr lang="en-US" sz="2065" dirty="0" smtClean="0">
                <a:solidFill>
                  <a:schemeClr val="tx1">
                    <a:tint val="75000"/>
                  </a:schemeClr>
                </a:solidFill>
              </a:rPr>
              <a:t> to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97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Execu</a:t>
            </a:r>
            <a:r>
              <a:rPr lang="en-US" sz="3097" b="1" dirty="0" smtClean="0"/>
              <a:t>tive Committee of the Board of Directors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65" dirty="0" smtClean="0">
                <a:solidFill>
                  <a:schemeClr val="tx1">
                    <a:tint val="75000"/>
                  </a:schemeClr>
                </a:solidFill>
              </a:rPr>
              <a:t>April 2, 2010</a:t>
            </a:r>
            <a:endParaRPr lang="en-US" sz="2065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858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000000"/>
                </a:solidFill>
                <a:latin typeface="Calibri"/>
                <a:cs typeface="Calibri"/>
              </a:rPr>
              <a:t>Operating</a:t>
            </a:r>
            <a:r>
              <a:rPr lang="en-US" sz="3600" b="1" dirty="0" smtClean="0">
                <a:solidFill>
                  <a:srgbClr val="000000"/>
                </a:solidFill>
                <a:latin typeface="Calibri"/>
                <a:cs typeface="Calibri"/>
              </a:rPr>
              <a:t> Principles</a:t>
            </a:r>
            <a:endParaRPr lang="en-US" sz="36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2437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Non-profit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Board of Advisors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Pro Bono sponsorship by professional service firms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Become self – sustaining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Reinvest in upgrading facilities (Offices, Labs (future), etc.)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Pursue collaborative grants, funding opportunities, IP licenses/royalties, etc.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Help to commercialize UB developed IP and tenant developed IP (when using UB resources – faculty, labs, etc.)</a:t>
            </a:r>
          </a:p>
          <a:p>
            <a:pPr>
              <a:buNone/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4F55-7455-AA4D-BD8A-1E2F9955922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09600" y="6553200"/>
            <a:ext cx="4572000" cy="365125"/>
          </a:xfrm>
        </p:spPr>
        <p:txBody>
          <a:bodyPr/>
          <a:lstStyle/>
          <a:p>
            <a:r>
              <a:rPr lang="en-US" dirty="0" smtClean="0"/>
              <a:t>CONFIDENTIAL - University of Bridgeport - 3/25/10 R1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Potential Pro Bono Sponsorship Firms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4343400" cy="441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/>
              <a:t>Law:</a:t>
            </a:r>
          </a:p>
          <a:p>
            <a:r>
              <a:rPr lang="en-US" sz="1600" dirty="0" smtClean="0"/>
              <a:t>Pullman &amp; </a:t>
            </a:r>
            <a:r>
              <a:rPr lang="en-US" sz="1600" dirty="0" err="1" smtClean="0"/>
              <a:t>Comley</a:t>
            </a:r>
            <a:r>
              <a:rPr lang="en-US" sz="1600" dirty="0" smtClean="0"/>
              <a:t> LLC</a:t>
            </a:r>
          </a:p>
          <a:p>
            <a:r>
              <a:rPr lang="en-US" sz="1600" dirty="0" smtClean="0"/>
              <a:t>Cohen and Wolf, P.C.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Others</a:t>
            </a:r>
          </a:p>
          <a:p>
            <a:pPr>
              <a:spcAft>
                <a:spcPts val="600"/>
              </a:spcAft>
              <a:buNone/>
            </a:pPr>
            <a:r>
              <a:rPr lang="en-US" sz="1600" b="1" dirty="0" smtClean="0"/>
              <a:t>IP: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Monahan &amp; Costello, LLC. – IP/Tech Transfer</a:t>
            </a:r>
          </a:p>
          <a:p>
            <a:pPr>
              <a:spcAft>
                <a:spcPts val="600"/>
              </a:spcAft>
              <a:buNone/>
            </a:pPr>
            <a:r>
              <a:rPr lang="en-US" sz="1600" b="1" dirty="0" smtClean="0"/>
              <a:t>Accounting/Tax:</a:t>
            </a:r>
          </a:p>
          <a:p>
            <a:r>
              <a:rPr lang="en-US" sz="1600" dirty="0" err="1" smtClean="0"/>
              <a:t>BlumShapiro</a:t>
            </a:r>
            <a:endParaRPr lang="en-US" sz="1600" dirty="0" smtClean="0"/>
          </a:p>
          <a:p>
            <a:r>
              <a:rPr lang="en-US" sz="1600" dirty="0" err="1" smtClean="0"/>
              <a:t>Dworken</a:t>
            </a:r>
            <a:r>
              <a:rPr lang="en-US" sz="1600" dirty="0" smtClean="0"/>
              <a:t> Hillman, </a:t>
            </a:r>
            <a:r>
              <a:rPr lang="en-US" sz="1600" dirty="0" err="1" smtClean="0"/>
              <a:t>LaMorte</a:t>
            </a:r>
            <a:r>
              <a:rPr lang="en-US" sz="1600" dirty="0" smtClean="0"/>
              <a:t> and </a:t>
            </a:r>
            <a:r>
              <a:rPr lang="en-US" sz="1600" dirty="0" err="1" smtClean="0"/>
              <a:t>Sterczala</a:t>
            </a:r>
            <a:r>
              <a:rPr lang="en-US" sz="1600" dirty="0" smtClean="0"/>
              <a:t>, P.C.</a:t>
            </a:r>
          </a:p>
          <a:p>
            <a:r>
              <a:rPr lang="en-US" sz="1600" dirty="0" smtClean="0"/>
              <a:t>Friedberg, Smith &amp; Co., P.C.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Others</a:t>
            </a:r>
          </a:p>
          <a:p>
            <a:pPr>
              <a:spcAft>
                <a:spcPts val="600"/>
              </a:spcAft>
              <a:buNone/>
            </a:pPr>
            <a:r>
              <a:rPr lang="en-US" sz="1600" b="1" dirty="0" smtClean="0"/>
              <a:t>Investment Bankers:</a:t>
            </a:r>
          </a:p>
          <a:p>
            <a:r>
              <a:rPr lang="en-US" sz="1600" dirty="0" smtClean="0"/>
              <a:t>Carter Morse &amp; Mathias</a:t>
            </a:r>
          </a:p>
          <a:p>
            <a:r>
              <a:rPr lang="en-US" sz="1600" dirty="0" smtClean="0"/>
              <a:t>Others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609600" y="6553200"/>
            <a:ext cx="4572000" cy="365125"/>
          </a:xfrm>
        </p:spPr>
        <p:txBody>
          <a:bodyPr/>
          <a:lstStyle/>
          <a:p>
            <a:r>
              <a:rPr lang="en-US" dirty="0" smtClean="0"/>
              <a:t>CONFIDENTIAL - University of Bridgeport - 3/25/10 R1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4F55-7455-AA4D-BD8A-1E2F9955922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76800" y="1752600"/>
            <a:ext cx="46482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384"/>
              </a:spcBef>
              <a:buNone/>
            </a:pPr>
            <a:r>
              <a:rPr lang="en-US" sz="1600" b="1" dirty="0" smtClean="0"/>
              <a:t>Marketing/PR:</a:t>
            </a:r>
          </a:p>
          <a:p>
            <a:pPr marL="346075" indent="-346075">
              <a:spcBef>
                <a:spcPts val="384"/>
              </a:spcBef>
              <a:buFont typeface="Arial"/>
              <a:buChar char="•"/>
            </a:pPr>
            <a:r>
              <a:rPr lang="en-US" sz="1600" dirty="0" smtClean="0"/>
              <a:t>Creative Partners – PR</a:t>
            </a:r>
          </a:p>
          <a:p>
            <a:pPr marL="346075" indent="-346075">
              <a:spcBef>
                <a:spcPts val="384"/>
              </a:spcBef>
              <a:buFont typeface="Arial"/>
              <a:buChar char="•"/>
            </a:pPr>
            <a:r>
              <a:rPr lang="en-US" sz="1600" dirty="0" smtClean="0"/>
              <a:t>Other</a:t>
            </a:r>
          </a:p>
          <a:p>
            <a:pPr>
              <a:spcBef>
                <a:spcPts val="384"/>
              </a:spcBef>
              <a:buNone/>
            </a:pPr>
            <a:endParaRPr lang="en-US" sz="1600" b="1" dirty="0" smtClean="0"/>
          </a:p>
          <a:p>
            <a:pPr>
              <a:spcBef>
                <a:spcPts val="384"/>
              </a:spcBef>
              <a:buNone/>
            </a:pPr>
            <a:r>
              <a:rPr lang="en-US" sz="1600" b="1" dirty="0" smtClean="0"/>
              <a:t>Specializations to be added:</a:t>
            </a:r>
            <a:endParaRPr lang="en-US" sz="1600" dirty="0" smtClean="0"/>
          </a:p>
          <a:p>
            <a:pPr marL="342900" indent="-342900">
              <a:spcBef>
                <a:spcPts val="384"/>
              </a:spcBef>
              <a:buFont typeface="Arial"/>
              <a:buChar char="•"/>
            </a:pPr>
            <a:r>
              <a:rPr lang="en-US" sz="1600" dirty="0" smtClean="0"/>
              <a:t>Engineering/Technology</a:t>
            </a:r>
          </a:p>
          <a:p>
            <a:pPr marL="342900" indent="-342900">
              <a:spcBef>
                <a:spcPts val="384"/>
              </a:spcBef>
              <a:buFont typeface="Arial"/>
              <a:buChar char="•"/>
            </a:pPr>
            <a:r>
              <a:rPr lang="en-US" sz="1600" dirty="0" smtClean="0"/>
              <a:t>Product Development/Commercialization</a:t>
            </a:r>
          </a:p>
          <a:p>
            <a:pPr marL="342900" indent="-342900">
              <a:spcBef>
                <a:spcPts val="384"/>
              </a:spcBef>
              <a:buFont typeface="Arial"/>
              <a:buChar char="•"/>
            </a:pPr>
            <a:r>
              <a:rPr lang="en-US" sz="1600" dirty="0" smtClean="0"/>
              <a:t>Angel Investors/Venture Capitalists</a:t>
            </a:r>
          </a:p>
          <a:p>
            <a:pPr marL="342900" indent="-342900">
              <a:spcBef>
                <a:spcPts val="384"/>
              </a:spcBef>
              <a:buFont typeface="Arial"/>
              <a:buChar char="•"/>
            </a:pPr>
            <a:r>
              <a:rPr lang="en-US" sz="1600" dirty="0" smtClean="0"/>
              <a:t>Others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05100" y="1219200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/>
              <a:t>List by Professional Services</a:t>
            </a:r>
            <a:endParaRPr lang="en-US" sz="2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762000"/>
          </a:xfrm>
        </p:spPr>
        <p:txBody>
          <a:bodyPr>
            <a:normAutofit/>
          </a:bodyPr>
          <a:lstStyle/>
          <a:p>
            <a:r>
              <a:rPr lang="en-US" sz="3400" b="1" dirty="0" smtClean="0"/>
              <a:t>Implementation Milestones</a:t>
            </a:r>
            <a:endParaRPr lang="en-US" sz="34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828802"/>
          <a:ext cx="8153400" cy="4170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0"/>
                <a:gridCol w="2667000"/>
              </a:tblGrid>
              <a:tr h="4673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Milestone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Target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37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CI / UB Agreement Signed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March 4, 2010 - </a:t>
                      </a:r>
                      <a:r>
                        <a:rPr lang="en-US" sz="1900" b="1" dirty="0" smtClean="0"/>
                        <a:t>Completed</a:t>
                      </a:r>
                      <a:endParaRPr lang="en-US" sz="19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37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Prepare Building &amp; Ready</a:t>
                      </a:r>
                      <a:r>
                        <a:rPr lang="en-US" sz="1900" baseline="0" dirty="0" smtClean="0"/>
                        <a:t> for Occupancy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June 15, 2010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184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Prepare Documents,</a:t>
                      </a:r>
                      <a:r>
                        <a:rPr lang="en-US" sz="1900" baseline="0" dirty="0" smtClean="0"/>
                        <a:t> Forms, Policies &amp; Procedures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June, 2010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37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Marketing, Communications</a:t>
                      </a:r>
                      <a:r>
                        <a:rPr lang="en-US" sz="1900" baseline="0" dirty="0" smtClean="0"/>
                        <a:t> &amp; Promotion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June</a:t>
                      </a:r>
                      <a:r>
                        <a:rPr lang="en-US" sz="1900" baseline="0" dirty="0" smtClean="0"/>
                        <a:t> – September, 2010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37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Form Advisory</a:t>
                      </a:r>
                      <a:r>
                        <a:rPr lang="en-US" sz="1900" baseline="0" dirty="0" smtClean="0"/>
                        <a:t> Council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June,</a:t>
                      </a:r>
                      <a:r>
                        <a:rPr lang="en-US" sz="1900" baseline="0" dirty="0" smtClean="0"/>
                        <a:t> 2010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37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Sign</a:t>
                      </a:r>
                      <a:r>
                        <a:rPr lang="en-US" sz="1900" baseline="0" dirty="0" smtClean="0"/>
                        <a:t> </a:t>
                      </a:r>
                      <a:r>
                        <a:rPr lang="en-US" sz="1900" dirty="0" smtClean="0"/>
                        <a:t>up</a:t>
                      </a:r>
                      <a:r>
                        <a:rPr lang="en-US" sz="1900" baseline="0" dirty="0" smtClean="0"/>
                        <a:t> Pro-Bono &amp; Other Sponsors 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May – August</a:t>
                      </a:r>
                      <a:r>
                        <a:rPr lang="en-US" sz="1900" baseline="0" dirty="0" smtClean="0"/>
                        <a:t> &amp; On Going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37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Grand Opening</a:t>
                      </a:r>
                      <a:endParaRPr lang="en-US" sz="19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September 22, 2010</a:t>
                      </a:r>
                      <a:endParaRPr lang="en-US" sz="19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609600" y="6553200"/>
            <a:ext cx="4572000" cy="365125"/>
          </a:xfrm>
        </p:spPr>
        <p:txBody>
          <a:bodyPr/>
          <a:lstStyle/>
          <a:p>
            <a:r>
              <a:rPr lang="en-US" dirty="0" smtClean="0"/>
              <a:t>CONFIDENTIAL - University of Bridgeport - 3/25/10 R1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4F55-7455-AA4D-BD8A-1E2F9955922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609600" y="6553200"/>
            <a:ext cx="4572000" cy="365125"/>
          </a:xfrm>
        </p:spPr>
        <p:txBody>
          <a:bodyPr/>
          <a:lstStyle/>
          <a:p>
            <a:r>
              <a:rPr lang="en-US" smtClean="0"/>
              <a:t>CONFIDENTIAL - University of Bridgeport - 3/25/10 R1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4F55-7455-AA4D-BD8A-1E2F9955922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Questions ?</a:t>
            </a:r>
            <a:endParaRPr lang="en-US" sz="6000" b="1" dirty="0"/>
          </a:p>
        </p:txBody>
      </p:sp>
      <p:pic>
        <p:nvPicPr>
          <p:cNvPr id="8" name="Picture 7" descr="Screen shot 2010-03-17 at 4.21.2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130" y="1219200"/>
            <a:ext cx="4929741" cy="96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Thank You !</a:t>
            </a:r>
            <a:endParaRPr lang="en-US" sz="6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609600" y="6553200"/>
            <a:ext cx="4572000" cy="365125"/>
          </a:xfrm>
        </p:spPr>
        <p:txBody>
          <a:bodyPr/>
          <a:lstStyle/>
          <a:p>
            <a:r>
              <a:rPr lang="en-US" dirty="0" smtClean="0"/>
              <a:t>CONFIDENTIAL - University of Bridgeport - 3/25/10 R1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4F55-7455-AA4D-BD8A-1E2F9955922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4419600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Dr. </a:t>
            </a:r>
            <a:r>
              <a:rPr lang="en-US" sz="2200" b="1" dirty="0" err="1" smtClean="0"/>
              <a:t>Tarek</a:t>
            </a:r>
            <a:r>
              <a:rPr lang="en-US" sz="2200" b="1" dirty="0" smtClean="0"/>
              <a:t> M. </a:t>
            </a:r>
            <a:r>
              <a:rPr lang="en-US" sz="2200" b="1" dirty="0" err="1" smtClean="0"/>
              <a:t>Sobh</a:t>
            </a:r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4419600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Dr. Gad J. Selig</a:t>
            </a:r>
            <a:endParaRPr lang="en-US" sz="2200" b="1" dirty="0"/>
          </a:p>
        </p:txBody>
      </p:sp>
      <p:pic>
        <p:nvPicPr>
          <p:cNvPr id="8" name="Picture 7" descr="Screen shot 2010-03-17 at 4.21.2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130" y="1219200"/>
            <a:ext cx="4929741" cy="96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Overview &amp; Definition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86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None/>
            </a:pPr>
            <a:r>
              <a:rPr kumimoji="0" lang="en-US" b="0" u="none" dirty="0" smtClean="0">
                <a:solidFill>
                  <a:srgbClr val="001932"/>
                </a:solidFill>
                <a:latin typeface="Calibri"/>
                <a:cs typeface="Calibri"/>
              </a:rPr>
              <a:t>“Business incubation is a business support process that accelerates the successful development of start-up and </a:t>
            </a:r>
            <a:r>
              <a:rPr lang="en-US" dirty="0" smtClean="0">
                <a:solidFill>
                  <a:srgbClr val="001932"/>
                </a:solidFill>
                <a:latin typeface="Calibri"/>
                <a:cs typeface="Calibri"/>
              </a:rPr>
              <a:t>early stage</a:t>
            </a:r>
            <a:r>
              <a:rPr kumimoji="0" lang="en-US" b="0" u="none" dirty="0" smtClean="0">
                <a:solidFill>
                  <a:srgbClr val="001932"/>
                </a:solidFill>
                <a:latin typeface="Calibri"/>
                <a:cs typeface="Calibri"/>
              </a:rPr>
              <a:t> companies by providing entrepreneurs with an array of targeted resources and services.”</a:t>
            </a:r>
          </a:p>
          <a:p>
            <a:pPr algn="r">
              <a:spcBef>
                <a:spcPct val="50000"/>
              </a:spcBef>
              <a:buNone/>
            </a:pPr>
            <a:r>
              <a:rPr lang="en-US" dirty="0" smtClean="0">
                <a:solidFill>
                  <a:srgbClr val="001932"/>
                </a:solidFill>
                <a:latin typeface="Calibri"/>
                <a:cs typeface="Calibri"/>
              </a:rPr>
              <a:t>	 - </a:t>
            </a:r>
            <a:r>
              <a:rPr kumimoji="0" lang="en-US" b="0" u="none" dirty="0" smtClean="0">
                <a:solidFill>
                  <a:srgbClr val="001932"/>
                </a:solidFill>
                <a:latin typeface="Calibri"/>
                <a:cs typeface="Calibri"/>
              </a:rPr>
              <a:t>National Business Incubation Association (NBIA)</a:t>
            </a:r>
          </a:p>
          <a:p>
            <a:pPr>
              <a:spcBef>
                <a:spcPct val="50000"/>
              </a:spcBef>
              <a:buNone/>
            </a:pPr>
            <a:endParaRPr kumimoji="0" lang="en-US" b="0" u="none" dirty="0" smtClean="0">
              <a:solidFill>
                <a:srgbClr val="001932"/>
              </a:solidFill>
              <a:latin typeface="Calibri"/>
              <a:cs typeface="Calibri"/>
            </a:endParaRP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4F55-7455-AA4D-BD8A-1E2F9955922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609600" y="6553200"/>
            <a:ext cx="4572000" cy="365125"/>
          </a:xfrm>
        </p:spPr>
        <p:txBody>
          <a:bodyPr/>
          <a:lstStyle/>
          <a:p>
            <a:r>
              <a:rPr lang="en-US" dirty="0" smtClean="0"/>
              <a:t>CONFIDENTIAL - University of Bridgeport - 3/25/10 R1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010400" cy="533400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US" sz="3400" b="1" u="none" dirty="0" smtClean="0">
                <a:solidFill>
                  <a:srgbClr val="001932"/>
                </a:solidFill>
                <a:latin typeface="Calibri"/>
                <a:cs typeface="Calibri"/>
              </a:rPr>
              <a:t>Value Proposition/Objectives</a:t>
            </a:r>
            <a:endParaRPr lang="en-US" sz="3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763000" cy="53340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100" dirty="0" smtClean="0">
                <a:solidFill>
                  <a:srgbClr val="001932"/>
                </a:solidFill>
                <a:latin typeface="Calibri"/>
                <a:cs typeface="Calibri"/>
              </a:rPr>
              <a:t>Nurture and facilitate growth of </a:t>
            </a:r>
            <a:r>
              <a:rPr lang="en-US" sz="2100" u="sng" dirty="0" smtClean="0">
                <a:solidFill>
                  <a:srgbClr val="001932"/>
                </a:solidFill>
                <a:latin typeface="Calibri"/>
                <a:cs typeface="Calibri"/>
              </a:rPr>
              <a:t>new businesses and jobs in high technology and technology ventures</a:t>
            </a:r>
            <a:endParaRPr lang="en-US" sz="2100" b="0" u="sng" dirty="0" smtClean="0">
              <a:solidFill>
                <a:srgbClr val="001932"/>
              </a:solidFill>
              <a:latin typeface="Calibri"/>
              <a:cs typeface="Calibri"/>
            </a:endParaRPr>
          </a:p>
          <a:p>
            <a:pPr>
              <a:spcBef>
                <a:spcPct val="50000"/>
              </a:spcBef>
            </a:pPr>
            <a:r>
              <a:rPr lang="en-US" sz="2100" b="0" u="none" dirty="0" smtClean="0">
                <a:solidFill>
                  <a:srgbClr val="001932"/>
                </a:solidFill>
                <a:latin typeface="Calibri"/>
                <a:cs typeface="Calibri"/>
              </a:rPr>
              <a:t>Foster and stimulate economic development and job creation in Greater Bridgeport, Fairfield County and the State of Connecticut</a:t>
            </a:r>
          </a:p>
          <a:p>
            <a:pPr>
              <a:spcBef>
                <a:spcPct val="50000"/>
              </a:spcBef>
            </a:pPr>
            <a:r>
              <a:rPr lang="en-US" sz="2100" dirty="0" smtClean="0">
                <a:solidFill>
                  <a:srgbClr val="001932"/>
                </a:solidFill>
                <a:latin typeface="Calibri"/>
                <a:cs typeface="Calibri"/>
              </a:rPr>
              <a:t>Support and enable the growth and commercialization of UB’s applied research &amp; Intellectual Property initiatives (e.g. U.S. Army Hybrid Projectile Design initiative – part of $2.4 million grant; NSF Smart Browsing Systems for Endoscope videos – $147,655 pending grant)</a:t>
            </a:r>
            <a:endParaRPr lang="en-US" sz="2100" b="0" u="none" dirty="0" smtClean="0">
              <a:solidFill>
                <a:srgbClr val="001932"/>
              </a:solidFill>
              <a:latin typeface="Calibri"/>
              <a:cs typeface="Calibri"/>
            </a:endParaRPr>
          </a:p>
          <a:p>
            <a:pPr>
              <a:spcBef>
                <a:spcPct val="50000"/>
              </a:spcBef>
            </a:pPr>
            <a:r>
              <a:rPr kumimoji="0" lang="en-US" sz="2100" b="0" u="none" dirty="0" smtClean="0">
                <a:solidFill>
                  <a:srgbClr val="001932"/>
                </a:solidFill>
                <a:latin typeface="Calibri"/>
                <a:cs typeface="Calibri"/>
              </a:rPr>
              <a:t>Build synergy and collaboration among industry, education and government sectors</a:t>
            </a:r>
          </a:p>
          <a:p>
            <a:pPr>
              <a:spcBef>
                <a:spcPct val="50000"/>
              </a:spcBef>
            </a:pPr>
            <a:r>
              <a:rPr lang="en-US" sz="2100" b="0" u="none" dirty="0" smtClean="0">
                <a:solidFill>
                  <a:srgbClr val="001932"/>
                </a:solidFill>
                <a:latin typeface="Calibri"/>
                <a:cs typeface="Calibri"/>
              </a:rPr>
              <a:t>Become self-sustaining: generate revenues through rent income, IP royalties, </a:t>
            </a:r>
            <a:r>
              <a:rPr lang="en-US" sz="2100" dirty="0">
                <a:solidFill>
                  <a:srgbClr val="001932"/>
                </a:solidFill>
                <a:latin typeface="Calibri"/>
                <a:cs typeface="Calibri"/>
              </a:rPr>
              <a:t>l</a:t>
            </a:r>
            <a:r>
              <a:rPr lang="en-US" sz="2100" dirty="0" smtClean="0">
                <a:solidFill>
                  <a:srgbClr val="001932"/>
                </a:solidFill>
                <a:latin typeface="Calibri"/>
                <a:cs typeface="Calibri"/>
              </a:rPr>
              <a:t>icense fees, sponsor contributions, grants, donations, etc.</a:t>
            </a:r>
            <a:endParaRPr lang="en-US" sz="2100" b="0" u="none" dirty="0" smtClean="0">
              <a:solidFill>
                <a:srgbClr val="001932"/>
              </a:solidFill>
              <a:latin typeface="Calibri"/>
              <a:cs typeface="Calibri"/>
            </a:endParaRPr>
          </a:p>
          <a:p>
            <a:pPr>
              <a:spcBef>
                <a:spcPct val="50000"/>
              </a:spcBef>
            </a:pPr>
            <a:r>
              <a:rPr lang="en-US" sz="2100" b="0" u="none" dirty="0" smtClean="0">
                <a:solidFill>
                  <a:srgbClr val="001932"/>
                </a:solidFill>
                <a:latin typeface="Calibri"/>
                <a:cs typeface="Calibri"/>
              </a:rPr>
              <a:t>Leverage educational, faculty, student interns and facility resources for career and economic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4F55-7455-AA4D-BD8A-1E2F9955922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09600" y="6553200"/>
            <a:ext cx="4572000" cy="365125"/>
          </a:xfrm>
        </p:spPr>
        <p:txBody>
          <a:bodyPr/>
          <a:lstStyle/>
          <a:p>
            <a:r>
              <a:rPr lang="en-US" dirty="0" smtClean="0"/>
              <a:t>CONFIDENTIAL - University of Bridgeport - 3/25/10 R1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915400" cy="838200"/>
          </a:xfrm>
        </p:spPr>
        <p:txBody>
          <a:bodyPr>
            <a:noAutofit/>
          </a:bodyPr>
          <a:lstStyle/>
          <a:p>
            <a:pPr algn="ctr"/>
            <a:r>
              <a:rPr lang="en-US" sz="2900" b="1" u="none" dirty="0" smtClean="0">
                <a:solidFill>
                  <a:srgbClr val="001932"/>
                </a:solidFill>
                <a:latin typeface="Calibri"/>
                <a:cs typeface="Calibri"/>
              </a:rPr>
              <a:t>U.S. Market Dimensions – Incubators &amp; Small Businesses</a:t>
            </a:r>
            <a:endParaRPr lang="en-US" sz="29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22437"/>
            <a:ext cx="8458200" cy="46021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595" b="0" u="none" dirty="0" smtClean="0">
                <a:solidFill>
                  <a:srgbClr val="001932"/>
                </a:solidFill>
                <a:latin typeface="Calibri"/>
                <a:ea typeface="Times New Roman" charset="0"/>
                <a:cs typeface="Calibri"/>
              </a:rPr>
              <a:t>Approximately 1 million small businesses start up each year;</a:t>
            </a:r>
            <a:br>
              <a:rPr lang="en-US" sz="2595" b="0" u="none" dirty="0" smtClean="0">
                <a:solidFill>
                  <a:srgbClr val="001932"/>
                </a:solidFill>
                <a:latin typeface="Calibri"/>
                <a:ea typeface="Times New Roman" charset="0"/>
                <a:cs typeface="Calibri"/>
              </a:rPr>
            </a:br>
            <a:r>
              <a:rPr lang="en-US" sz="2595" b="0" u="none" dirty="0" smtClean="0">
                <a:solidFill>
                  <a:srgbClr val="001932"/>
                </a:solidFill>
                <a:latin typeface="Calibri"/>
                <a:ea typeface="Times New Roman" charset="0"/>
                <a:cs typeface="Calibri"/>
              </a:rPr>
              <a:t>It is the fastest growing market segment </a:t>
            </a:r>
            <a:r>
              <a:rPr lang="en-US" sz="2162" b="0" u="none" baseline="30000" dirty="0" smtClean="0">
                <a:solidFill>
                  <a:srgbClr val="001932"/>
                </a:solidFill>
                <a:latin typeface="Calibri"/>
                <a:ea typeface="Times New Roman" charset="0"/>
                <a:cs typeface="Calibri"/>
              </a:rPr>
              <a:t>(1) </a:t>
            </a:r>
          </a:p>
          <a:p>
            <a:pPr marL="457200" indent="-457200">
              <a:spcBef>
                <a:spcPct val="50000"/>
              </a:spcBef>
            </a:pPr>
            <a:r>
              <a:rPr lang="en-US" sz="2595" b="0" u="none" dirty="0" smtClean="0">
                <a:solidFill>
                  <a:srgbClr val="001932"/>
                </a:solidFill>
                <a:latin typeface="Calibri"/>
                <a:ea typeface="Times New Roman" charset="0"/>
                <a:cs typeface="Calibri"/>
              </a:rPr>
              <a:t>High survival rates: 87% of incubator graduates still in business within 5 years </a:t>
            </a:r>
            <a:r>
              <a:rPr lang="en-US" sz="2162" baseline="30000" dirty="0" smtClean="0">
                <a:solidFill>
                  <a:srgbClr val="001932"/>
                </a:solidFill>
                <a:latin typeface="Calibri"/>
                <a:ea typeface="Times New Roman" charset="0"/>
                <a:cs typeface="Calibri"/>
              </a:rPr>
              <a:t>(2)</a:t>
            </a:r>
          </a:p>
          <a:p>
            <a:pPr marL="457200" indent="-457200">
              <a:spcBef>
                <a:spcPct val="50000"/>
              </a:spcBef>
            </a:pPr>
            <a:r>
              <a:rPr lang="en-US" sz="2595" b="0" u="none" dirty="0" smtClean="0">
                <a:solidFill>
                  <a:srgbClr val="001932"/>
                </a:solidFill>
                <a:latin typeface="Calibri"/>
                <a:ea typeface="Times New Roman" charset="0"/>
                <a:cs typeface="Calibri"/>
              </a:rPr>
              <a:t>84% of graduates still in the same community as their incubators </a:t>
            </a:r>
            <a:r>
              <a:rPr lang="en-US" sz="2162" baseline="30000" dirty="0">
                <a:solidFill>
                  <a:srgbClr val="001932"/>
                </a:solidFill>
                <a:latin typeface="Calibri"/>
                <a:ea typeface="Times New Roman" charset="0"/>
                <a:cs typeface="Calibri"/>
              </a:rPr>
              <a:t>(2)</a:t>
            </a:r>
            <a:endParaRPr lang="en-US" sz="2162" baseline="30000" dirty="0" smtClean="0">
              <a:solidFill>
                <a:srgbClr val="001932"/>
              </a:solidFill>
              <a:latin typeface="Calibri"/>
              <a:ea typeface="Times New Roman" charset="0"/>
              <a:cs typeface="Calibri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2595" dirty="0" smtClean="0">
                <a:solidFill>
                  <a:srgbClr val="001932"/>
                </a:solidFill>
                <a:latin typeface="Calibri"/>
                <a:ea typeface="Times New Roman" charset="0"/>
                <a:cs typeface="Calibri"/>
              </a:rPr>
              <a:t>Small businesses are responsible for 60% - 80% of net new jobs annually </a:t>
            </a:r>
            <a:r>
              <a:rPr lang="en-US" sz="2162" baseline="30000" dirty="0">
                <a:solidFill>
                  <a:srgbClr val="001932"/>
                </a:solidFill>
                <a:latin typeface="Calibri"/>
                <a:ea typeface="Times New Roman" charset="0"/>
                <a:cs typeface="Calibri"/>
              </a:rPr>
              <a:t>(2</a:t>
            </a:r>
            <a:r>
              <a:rPr lang="en-US" sz="2162" baseline="30000" dirty="0" smtClean="0">
                <a:solidFill>
                  <a:srgbClr val="001932"/>
                </a:solidFill>
                <a:latin typeface="Calibri"/>
                <a:ea typeface="Times New Roman" charset="0"/>
                <a:cs typeface="Calibri"/>
              </a:rPr>
              <a:t>)</a:t>
            </a:r>
          </a:p>
          <a:p>
            <a:pPr marL="457200" indent="-457200">
              <a:spcBef>
                <a:spcPct val="50000"/>
              </a:spcBef>
            </a:pPr>
            <a:r>
              <a:rPr lang="en-US" sz="2595" dirty="0">
                <a:solidFill>
                  <a:srgbClr val="001932"/>
                </a:solidFill>
                <a:latin typeface="Calibri"/>
                <a:ea typeface="Times New Roman" charset="0"/>
                <a:cs typeface="Calibri"/>
              </a:rPr>
              <a:t>Small businesses provide an essential role in economic development and </a:t>
            </a:r>
            <a:r>
              <a:rPr lang="en-US" sz="2595" dirty="0" smtClean="0">
                <a:solidFill>
                  <a:srgbClr val="001932"/>
                </a:solidFill>
                <a:latin typeface="Calibri"/>
                <a:ea typeface="Times New Roman" charset="0"/>
                <a:cs typeface="Calibri"/>
              </a:rPr>
              <a:t>sustainability </a:t>
            </a:r>
            <a:r>
              <a:rPr lang="en-US" sz="2162" baseline="30000" dirty="0">
                <a:solidFill>
                  <a:srgbClr val="001932"/>
                </a:solidFill>
                <a:latin typeface="Calibri"/>
                <a:ea typeface="Times New Roman" charset="0"/>
                <a:cs typeface="Calibri"/>
              </a:rPr>
              <a:t>(2)</a:t>
            </a:r>
          </a:p>
          <a:p>
            <a:pPr marL="457200" indent="-457200">
              <a:spcBef>
                <a:spcPct val="50000"/>
              </a:spcBef>
              <a:buNone/>
            </a:pPr>
            <a:endParaRPr lang="en-US" sz="1297" dirty="0" smtClean="0">
              <a:solidFill>
                <a:srgbClr val="001932"/>
              </a:solidFill>
              <a:latin typeface="Arial" charset="0"/>
              <a:ea typeface="Times New Roman" charset="0"/>
              <a:cs typeface="Times New Roman" charset="0"/>
            </a:endParaRPr>
          </a:p>
          <a:p>
            <a:pPr marL="457200" indent="-457200">
              <a:spcBef>
                <a:spcPct val="50000"/>
              </a:spcBef>
              <a:buFontTx/>
              <a:buNone/>
            </a:pPr>
            <a:endParaRPr lang="en-US" sz="1050" i="1" dirty="0" smtClean="0">
              <a:solidFill>
                <a:srgbClr val="001932"/>
              </a:solidFill>
              <a:ea typeface="Times New Roman" charset="0"/>
              <a:cs typeface="Times New Roman" charset="0"/>
            </a:endParaRP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1050" i="1" dirty="0" smtClean="0">
                <a:solidFill>
                  <a:srgbClr val="001932"/>
                </a:solidFill>
                <a:ea typeface="Times New Roman" charset="0"/>
                <a:cs typeface="Times New Roman" charset="0"/>
              </a:rPr>
              <a:t>Source:	</a:t>
            </a:r>
            <a:r>
              <a:rPr lang="en-US" sz="1050" b="0" i="1" u="none" dirty="0" smtClean="0">
                <a:solidFill>
                  <a:srgbClr val="001932"/>
                </a:solidFill>
                <a:ea typeface="Times New Roman" charset="0"/>
                <a:cs typeface="Times New Roman" charset="0"/>
              </a:rPr>
              <a:t>(1) U.S. Department of Labor, April 2008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1050" b="0" i="1" u="none" dirty="0" smtClean="0">
                <a:solidFill>
                  <a:srgbClr val="001932"/>
                </a:solidFill>
                <a:ea typeface="Times New Roman" charset="0"/>
                <a:cs typeface="Times New Roman" charset="0"/>
              </a:rPr>
              <a:t>	(2) National Business Incubator Association (NBIA), </a:t>
            </a:r>
            <a:r>
              <a:rPr lang="en-US" sz="1050" i="1" dirty="0" smtClean="0">
                <a:solidFill>
                  <a:srgbClr val="001932"/>
                </a:solidFill>
                <a:ea typeface="Times New Roman" charset="0"/>
                <a:cs typeface="Times New Roman" charset="0"/>
              </a:rPr>
              <a:t>2007</a:t>
            </a:r>
            <a:endParaRPr lang="en-US" sz="1050" b="0" i="1" u="none" dirty="0" smtClean="0">
              <a:solidFill>
                <a:srgbClr val="001932"/>
              </a:solidFill>
              <a:ea typeface="Times New Roman" charset="0"/>
              <a:cs typeface="Times New Roman" charset="0"/>
            </a:endParaRPr>
          </a:p>
          <a:p>
            <a:pPr marL="457200" indent="-457200">
              <a:spcBef>
                <a:spcPct val="50000"/>
              </a:spcBef>
              <a:buFontTx/>
              <a:buNone/>
            </a:pPr>
            <a:endParaRPr lang="en-US" sz="1050" b="0" i="1" u="none" dirty="0" smtClean="0">
              <a:solidFill>
                <a:srgbClr val="001932"/>
              </a:solidFill>
              <a:ea typeface="Times New Roman" charset="0"/>
              <a:cs typeface="Times New Roman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4F55-7455-AA4D-BD8A-1E2F9955922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09600" y="6553200"/>
            <a:ext cx="4572000" cy="365125"/>
          </a:xfrm>
        </p:spPr>
        <p:txBody>
          <a:bodyPr/>
          <a:lstStyle/>
          <a:p>
            <a:r>
              <a:rPr lang="en-US" dirty="0" smtClean="0"/>
              <a:t>CONFIDENTIAL - University of Bridgeport - 3/25/10 R1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0-03-17 at 10.55.5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6426200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458200" cy="609600"/>
          </a:xfrm>
        </p:spPr>
        <p:txBody>
          <a:bodyPr>
            <a:noAutofit/>
          </a:bodyPr>
          <a:lstStyle/>
          <a:p>
            <a:r>
              <a:rPr lang="en-US" sz="3400" b="1" i="1" dirty="0" smtClean="0">
                <a:latin typeface="Times New Roman" charset="0"/>
              </a:rPr>
              <a:t>Where are </a:t>
            </a:r>
            <a:r>
              <a:rPr lang="en-US" sz="3400" b="1" i="1" dirty="0" smtClean="0">
                <a:latin typeface="Calibri"/>
                <a:cs typeface="Calibri"/>
              </a:rPr>
              <a:t>Connecticut’s</a:t>
            </a:r>
            <a:r>
              <a:rPr lang="en-US" sz="3400" b="1" i="1" dirty="0" smtClean="0">
                <a:latin typeface="Times New Roman" charset="0"/>
              </a:rPr>
              <a:t> Incubators Located?</a:t>
            </a:r>
            <a:br>
              <a:rPr lang="en-US" sz="3400" b="1" i="1" dirty="0" smtClean="0">
                <a:latin typeface="Times New Roman" charset="0"/>
              </a:rPr>
            </a:br>
            <a:endParaRPr lang="en-US" sz="3400" dirty="0"/>
          </a:p>
        </p:txBody>
      </p:sp>
      <p:pic>
        <p:nvPicPr>
          <p:cNvPr id="6" name="Picture 8" descr="CCAT Inc Logo_wtext2x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2590800"/>
            <a:ext cx="1524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onnecticut_Enterprise_Center"/>
          <p:cNvPicPr>
            <a:picLocks noChangeAspect="1" noChangeArrowheads="1"/>
          </p:cNvPicPr>
          <p:nvPr/>
        </p:nvPicPr>
        <p:blipFill>
          <a:blip r:embed="rId4"/>
          <a:srcRect l="17340" r="17340"/>
          <a:stretch>
            <a:fillRect/>
          </a:stretch>
        </p:blipFill>
        <p:spPr bwMode="auto">
          <a:xfrm>
            <a:off x="76200" y="6019800"/>
            <a:ext cx="2886878" cy="609600"/>
          </a:xfrm>
          <a:prstGeom prst="rect">
            <a:avLst/>
          </a:prstGeom>
          <a:noFill/>
        </p:spPr>
      </p:pic>
      <p:pic>
        <p:nvPicPr>
          <p:cNvPr id="8" name="Picture 12" descr="CTe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971800"/>
            <a:ext cx="1160145" cy="457200"/>
          </a:xfrm>
          <a:prstGeom prst="rect">
            <a:avLst/>
          </a:prstGeom>
          <a:noFill/>
        </p:spPr>
      </p:pic>
      <p:pic>
        <p:nvPicPr>
          <p:cNvPr id="9" name="Picture 6" descr="itbdbetahead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5867400"/>
            <a:ext cx="3505200" cy="838200"/>
          </a:xfrm>
          <a:prstGeom prst="rect">
            <a:avLst/>
          </a:prstGeom>
          <a:noFill/>
        </p:spPr>
      </p:pic>
      <p:pic>
        <p:nvPicPr>
          <p:cNvPr id="10" name="Picture 9" descr="Screen shot 2010-03-15 at 3.46.50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8100" y="4343400"/>
            <a:ext cx="2298700" cy="109220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4F55-7455-AA4D-BD8A-1E2F9955922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-609600" y="6553200"/>
            <a:ext cx="4572000" cy="365125"/>
          </a:xfrm>
        </p:spPr>
        <p:txBody>
          <a:bodyPr/>
          <a:lstStyle/>
          <a:p>
            <a:r>
              <a:rPr lang="en-US" dirty="0" smtClean="0"/>
              <a:t>CONFIDENTIAL - University of Bridgeport - 3/25/10 R1</a:t>
            </a:r>
            <a:endParaRPr lang="en-US" dirty="0"/>
          </a:p>
        </p:txBody>
      </p:sp>
      <p:pic>
        <p:nvPicPr>
          <p:cNvPr id="16" name="Picture 15" descr="Screen shot 2010-03-17 at 12.23.02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6100" y="5616657"/>
            <a:ext cx="2247900" cy="707943"/>
          </a:xfrm>
          <a:prstGeom prst="rect">
            <a:avLst/>
          </a:prstGeom>
        </p:spPr>
      </p:pic>
      <p:pic>
        <p:nvPicPr>
          <p:cNvPr id="17" name="Picture 16" descr="Screen shot 2010-03-17 at 12.18.39 P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8200" y="4318000"/>
            <a:ext cx="1270000" cy="1092200"/>
          </a:xfrm>
          <a:prstGeom prst="rect">
            <a:avLst/>
          </a:prstGeom>
        </p:spPr>
      </p:pic>
      <p:pic>
        <p:nvPicPr>
          <p:cNvPr id="18" name="Picture 17" descr="Screen shot 2010-03-17 at 3.10.22 PM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" y="5257800"/>
            <a:ext cx="3053412" cy="5874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43000" y="4572000"/>
            <a:ext cx="3276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      In Process</a:t>
            </a:r>
          </a:p>
          <a:p>
            <a:r>
              <a:rPr lang="en-US" sz="1100" b="1" dirty="0" smtClean="0"/>
              <a:t>(only University-based incubator in Fairfield County)</a:t>
            </a:r>
            <a:endParaRPr lang="en-US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ChangeAspect="1"/>
          </p:cNvGraphicFramePr>
          <p:nvPr>
            <p:ph idx="1"/>
          </p:nvPr>
        </p:nvGraphicFramePr>
        <p:xfrm>
          <a:off x="2133600" y="1143000"/>
          <a:ext cx="4953000" cy="5690220"/>
        </p:xfrm>
        <a:graphic>
          <a:graphicData uri="http://schemas.openxmlformats.org/presentationml/2006/ole">
            <p:oleObj spid="_x0000_s52227" name="Document" r:id="rId3" imgW="7162536" imgH="8241997" progId="Word.Document.12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44" b="1" dirty="0" smtClean="0"/>
              <a:t>CTech, New Haven – Connecticut Innovations 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22" dirty="0" smtClean="0"/>
              <a:t>Company Data</a:t>
            </a:r>
            <a:r>
              <a:rPr lang="en-US" sz="2111" dirty="0" smtClean="0"/>
              <a:t> </a:t>
            </a:r>
            <a:endParaRPr lang="en-US" sz="211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609600" y="6553200"/>
            <a:ext cx="4572000" cy="365125"/>
          </a:xfrm>
        </p:spPr>
        <p:txBody>
          <a:bodyPr/>
          <a:lstStyle/>
          <a:p>
            <a:r>
              <a:rPr lang="en-US" dirty="0" smtClean="0"/>
              <a:t>CONFIDENTIAL - University of Bridgeport - 3/25/10 R1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4F55-7455-AA4D-BD8A-1E2F9955922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6352401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Source: CTech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38200"/>
            <a:ext cx="9144000" cy="838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Target Market – CTech Inc</a:t>
            </a:r>
            <a:r>
              <a:rPr lang="en-US" sz="2800" b="1" dirty="0" smtClean="0">
                <a:solidFill>
                  <a:srgbClr val="331D7C"/>
                </a:solidFill>
              </a:rPr>
              <a:t>UB</a:t>
            </a:r>
            <a:r>
              <a:rPr lang="en-US" sz="2800" b="1" dirty="0" smtClean="0"/>
              <a:t>ator @ University of Bridgeport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Autofit/>
          </a:bodyPr>
          <a:lstStyle/>
          <a:p>
            <a:pPr marL="61913" lvl="2" indent="44450">
              <a:spcBef>
                <a:spcPct val="50000"/>
              </a:spcBef>
              <a:defRPr/>
            </a:pPr>
            <a:r>
              <a:rPr lang="en-US" dirty="0" smtClean="0">
                <a:cs typeface="Calibri"/>
              </a:rPr>
              <a:t> Greater Bridgeport / Fairfield County / Connecticut:</a:t>
            </a:r>
          </a:p>
          <a:p>
            <a:pPr marL="519113" lvl="3" indent="228600">
              <a:spcBef>
                <a:spcPct val="50000"/>
              </a:spcBef>
              <a:buFont typeface="Lucida Grande"/>
              <a:buChar char="-"/>
              <a:defRPr/>
            </a:pPr>
            <a:r>
              <a:rPr lang="en-US" sz="2400" dirty="0" smtClean="0">
                <a:cs typeface="Calibri"/>
              </a:rPr>
              <a:t>New start-ups </a:t>
            </a:r>
          </a:p>
          <a:p>
            <a:pPr marL="519113" lvl="3" indent="228600">
              <a:spcBef>
                <a:spcPct val="50000"/>
              </a:spcBef>
              <a:buFont typeface="Lucida Grande"/>
              <a:buChar char="-"/>
              <a:defRPr/>
            </a:pPr>
            <a:r>
              <a:rPr lang="en-US" sz="2400" dirty="0" smtClean="0">
                <a:cs typeface="Calibri"/>
              </a:rPr>
              <a:t>Early stage companies</a:t>
            </a:r>
          </a:p>
          <a:p>
            <a:pPr marL="519113" lvl="3" indent="228600">
              <a:spcBef>
                <a:spcPct val="50000"/>
              </a:spcBef>
              <a:buFont typeface="Lucida Grande"/>
              <a:buChar char="-"/>
              <a:defRPr/>
            </a:pPr>
            <a:r>
              <a:rPr lang="en-US" sz="2400" dirty="0" smtClean="0">
                <a:cs typeface="Calibri"/>
              </a:rPr>
              <a:t>Connecticut Innovations Portfolio Companies</a:t>
            </a:r>
          </a:p>
          <a:p>
            <a:pPr marL="61913" lvl="2" indent="228600">
              <a:spcBef>
                <a:spcPct val="50000"/>
              </a:spcBef>
              <a:defRPr/>
            </a:pPr>
            <a:r>
              <a:rPr lang="en-US" dirty="0" smtClean="0">
                <a:latin typeface="Calibri"/>
                <a:cs typeface="Calibri"/>
              </a:rPr>
              <a:t>UB Students / Faculty:</a:t>
            </a:r>
          </a:p>
          <a:p>
            <a:pPr marL="519113" lvl="3" indent="228600">
              <a:spcBef>
                <a:spcPct val="50000"/>
              </a:spcBef>
              <a:buFont typeface="Lucida Grande"/>
              <a:buChar char="-"/>
              <a:defRPr/>
            </a:pPr>
            <a:r>
              <a:rPr lang="en-US" sz="2400" dirty="0" smtClean="0">
                <a:latin typeface="Calibri"/>
                <a:cs typeface="Calibri"/>
              </a:rPr>
              <a:t>School of Engineering</a:t>
            </a:r>
          </a:p>
          <a:p>
            <a:pPr marL="519113" lvl="3" indent="228600">
              <a:spcBef>
                <a:spcPct val="50000"/>
              </a:spcBef>
              <a:buFont typeface="Lucida Grande"/>
              <a:buChar char="-"/>
              <a:defRPr/>
            </a:pPr>
            <a:r>
              <a:rPr lang="en-US" sz="2400" dirty="0" smtClean="0">
                <a:latin typeface="Calibri"/>
                <a:cs typeface="Calibri"/>
              </a:rPr>
              <a:t>School of Business</a:t>
            </a:r>
          </a:p>
          <a:p>
            <a:pPr marL="519113" lvl="3" indent="228600">
              <a:spcBef>
                <a:spcPct val="50000"/>
              </a:spcBef>
              <a:buFont typeface="Lucida Grande"/>
              <a:buChar char="-"/>
              <a:defRPr/>
            </a:pPr>
            <a:r>
              <a:rPr lang="en-US" sz="2400" dirty="0" smtClean="0">
                <a:latin typeface="Calibri"/>
                <a:cs typeface="Calibri"/>
              </a:rPr>
              <a:t>Schools of Health Sciences</a:t>
            </a:r>
          </a:p>
          <a:p>
            <a:pPr marL="519113" lvl="3" indent="228600">
              <a:spcBef>
                <a:spcPct val="50000"/>
              </a:spcBef>
              <a:buFont typeface="Lucida Grande"/>
              <a:buChar char="-"/>
              <a:defRPr/>
            </a:pPr>
            <a:r>
              <a:rPr lang="en-US" sz="2400" dirty="0" err="1" smtClean="0">
                <a:latin typeface="Calibri"/>
                <a:cs typeface="Calibri"/>
              </a:rPr>
              <a:t>Shintaro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Akatsu</a:t>
            </a:r>
            <a:r>
              <a:rPr lang="en-US" sz="2400" dirty="0" smtClean="0">
                <a:latin typeface="Calibri"/>
                <a:cs typeface="Calibri"/>
              </a:rPr>
              <a:t> School of Design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  <a:p>
            <a:pPr marL="61913" indent="852488"/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4F55-7455-AA4D-BD8A-1E2F9955922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09600" y="6569075"/>
            <a:ext cx="4572000" cy="365125"/>
          </a:xfrm>
        </p:spPr>
        <p:txBody>
          <a:bodyPr/>
          <a:lstStyle/>
          <a:p>
            <a:r>
              <a:rPr lang="en-US" dirty="0" smtClean="0"/>
              <a:t>CONFIDENTIAL - University of Bridgeport - 3/25/10 R1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200"/>
            <a:ext cx="2209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34200" y="0"/>
            <a:ext cx="2209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250 Myr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38395"/>
            <a:ext cx="8153400" cy="56766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4F55-7455-AA4D-BD8A-1E2F9955922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09600" y="6553200"/>
            <a:ext cx="4572000" cy="365125"/>
          </a:xfrm>
        </p:spPr>
        <p:txBody>
          <a:bodyPr/>
          <a:lstStyle/>
          <a:p>
            <a:r>
              <a:rPr lang="en-US" dirty="0" smtClean="0"/>
              <a:t>CONFIDENTIAL - University of Bridgeport - 3/25/10 R1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52578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250 Myrtle Avenue, Bridgeport, CT 06604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72440" y="5715000"/>
            <a:ext cx="8442960" cy="106680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 offices ranging from 130 to 240 sq. ft.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Shared conference room with Monitor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Shared Kitchen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 smtClean="0"/>
              <a:t>Internet Access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/>
              <a:t>Security camera linked to UB security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Shared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Copy/Fax/Printer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Screen shot 2010-03-17 at 4.21.23 PM.png"/>
          <p:cNvPicPr>
            <a:picLocks noChangeAspect="1"/>
          </p:cNvPicPr>
          <p:nvPr/>
        </p:nvPicPr>
        <p:blipFill>
          <a:blip r:embed="rId3">
            <a:alphaModFix amt="97000"/>
            <a:lum bright="-2000" contrast="-3000"/>
          </a:blip>
          <a:stretch>
            <a:fillRect/>
          </a:stretch>
        </p:blipFill>
        <p:spPr>
          <a:xfrm rot="180000">
            <a:off x="3162738" y="2679192"/>
            <a:ext cx="1524163" cy="340082"/>
          </a:xfrm>
          <a:prstGeom prst="rect">
            <a:avLst/>
          </a:prstGeom>
          <a:effectLst>
            <a:softEdge rad="25400"/>
          </a:effectLst>
          <a:scene3d>
            <a:camera prst="orthographicFront">
              <a:rot lat="0" lon="21593999" rev="0"/>
            </a:camera>
            <a:lightRig rig="threePt" dir="t">
              <a:rot lat="0" lon="0" rev="20760000"/>
            </a:lightRig>
          </a:scene3d>
          <a:sp3d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609600"/>
          </a:xfrm>
        </p:spPr>
        <p:txBody>
          <a:bodyPr>
            <a:normAutofit/>
          </a:bodyPr>
          <a:lstStyle/>
          <a:p>
            <a:r>
              <a:rPr lang="en-US" sz="2900" b="1" dirty="0" smtClean="0"/>
              <a:t>CTech Inc</a:t>
            </a:r>
            <a:r>
              <a:rPr lang="en-US" sz="2900" b="1" dirty="0" smtClean="0">
                <a:solidFill>
                  <a:srgbClr val="331D7C"/>
                </a:solidFill>
              </a:rPr>
              <a:t>UB</a:t>
            </a:r>
            <a:r>
              <a:rPr lang="en-US" sz="2900" b="1" dirty="0" smtClean="0"/>
              <a:t>ator Tenant Services &amp; Resources:</a:t>
            </a:r>
            <a:endParaRPr lang="en-US" sz="2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261872"/>
            <a:ext cx="8763000" cy="4800600"/>
          </a:xfrm>
        </p:spPr>
        <p:txBody>
          <a:bodyPr>
            <a:noAutofit/>
          </a:bodyPr>
          <a:lstStyle/>
          <a:p>
            <a:r>
              <a:rPr lang="en-US" sz="1800" dirty="0" smtClean="0"/>
              <a:t>Tenants will be candidates for CI’s Pre-Seed &amp; Seed funding programs</a:t>
            </a:r>
          </a:p>
          <a:p>
            <a:r>
              <a:rPr lang="en-US" sz="1800" dirty="0" smtClean="0"/>
              <a:t>Access to Library &amp; Coffee Bar </a:t>
            </a:r>
          </a:p>
          <a:p>
            <a:r>
              <a:rPr lang="en-US" sz="1800" dirty="0" smtClean="0"/>
              <a:t>Joint research and grant collaborations</a:t>
            </a:r>
          </a:p>
          <a:p>
            <a:r>
              <a:rPr lang="en-US" sz="1800" dirty="0" smtClean="0"/>
              <a:t>Access to Student Interns / Employees &amp; Faculty</a:t>
            </a:r>
          </a:p>
          <a:p>
            <a:r>
              <a:rPr lang="en-US" sz="1800" dirty="0" smtClean="0"/>
              <a:t>Access to Gym &amp; Pool</a:t>
            </a:r>
          </a:p>
          <a:p>
            <a:r>
              <a:rPr lang="en-US" sz="1800" dirty="0" smtClean="0"/>
              <a:t>Access to Knights End Cafe </a:t>
            </a:r>
          </a:p>
          <a:p>
            <a:r>
              <a:rPr lang="en-US" sz="1800" dirty="0" smtClean="0"/>
              <a:t>Pro Bono sponsorship services from professionals (e.g. Legal, Tax, Technology, Engineering, Finance, Venture Capital, Marketing, IP, etc.)</a:t>
            </a:r>
          </a:p>
          <a:p>
            <a:r>
              <a:rPr lang="en-US" sz="1800" dirty="0" smtClean="0"/>
              <a:t>Monthly “Entrepreneurial Brown Bag” Lunch Seminars &amp; Workshops (Conducted by SCORE, UB Faculty &amp; External Subject Matter Experts) in the </a:t>
            </a:r>
            <a:r>
              <a:rPr lang="en-US" sz="1800" dirty="0" err="1" smtClean="0"/>
              <a:t>IncUBator’s</a:t>
            </a:r>
            <a:r>
              <a:rPr lang="en-US" sz="1800" dirty="0" smtClean="0"/>
              <a:t> conference room or the Library’s Discovery Pavilion </a:t>
            </a:r>
          </a:p>
          <a:p>
            <a:r>
              <a:rPr lang="en-US" sz="1800" dirty="0" smtClean="0"/>
              <a:t>Access to SCORE Counselors</a:t>
            </a:r>
          </a:p>
          <a:p>
            <a:r>
              <a:rPr lang="en-US" sz="1800" dirty="0" smtClean="0"/>
              <a:t>Access to public &amp; private grant funding (with UB) &amp; external sponsorship funding (e.g. UI)</a:t>
            </a:r>
          </a:p>
          <a:p>
            <a:r>
              <a:rPr lang="en-US" sz="1800" dirty="0" smtClean="0"/>
              <a:t>UB and/or CI to provide financial and/or in-kind resources to assist non – UB tenants to commercialize their products/IP for a fair ROI </a:t>
            </a:r>
          </a:p>
          <a:p>
            <a:r>
              <a:rPr lang="en-US" sz="1800" dirty="0" smtClean="0"/>
              <a:t>Access to Labs (Future)</a:t>
            </a:r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4F55-7455-AA4D-BD8A-1E2F9955922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09600" y="6553200"/>
            <a:ext cx="4572000" cy="365125"/>
          </a:xfrm>
        </p:spPr>
        <p:txBody>
          <a:bodyPr/>
          <a:lstStyle/>
          <a:p>
            <a:r>
              <a:rPr lang="en-US" dirty="0" smtClean="0"/>
              <a:t>CONFIDENTIAL - University of Bridgeport - 3/25/10 R1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898</Words>
  <Application>Microsoft Office PowerPoint</Application>
  <PresentationFormat>On-screen Show (4:3)</PresentationFormat>
  <Paragraphs>156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Document</vt:lpstr>
      <vt:lpstr>Slide 1</vt:lpstr>
      <vt:lpstr>Overview &amp; Definition</vt:lpstr>
      <vt:lpstr>Value Proposition/Objectives</vt:lpstr>
      <vt:lpstr>U.S. Market Dimensions – Incubators &amp; Small Businesses</vt:lpstr>
      <vt:lpstr>Where are Connecticut’s Incubators Located? </vt:lpstr>
      <vt:lpstr>CTech, New Haven – Connecticut Innovations  Company Data </vt:lpstr>
      <vt:lpstr>Target Market – CTech IncUBator @ University of Bridgeport</vt:lpstr>
      <vt:lpstr>Slide 8</vt:lpstr>
      <vt:lpstr>CTech IncUBator Tenant Services &amp; Resources:</vt:lpstr>
      <vt:lpstr>Operating Principles</vt:lpstr>
      <vt:lpstr>Potential Pro Bono Sponsorship Firms</vt:lpstr>
      <vt:lpstr>Implementation Milestones</vt:lpstr>
      <vt:lpstr>Questions ?</vt:lpstr>
      <vt:lpstr>Thank You 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IncUBator @ Univ. of Bridgeport</dc:title>
  <dc:creator>JAWAHAR PONNUSWAMI</dc:creator>
  <cp:lastModifiedBy>gadselig</cp:lastModifiedBy>
  <cp:revision>253</cp:revision>
  <cp:lastPrinted>2010-03-17T18:15:08Z</cp:lastPrinted>
  <dcterms:created xsi:type="dcterms:W3CDTF">2010-03-25T19:19:11Z</dcterms:created>
  <dcterms:modified xsi:type="dcterms:W3CDTF">2010-03-25T19:50:59Z</dcterms:modified>
</cp:coreProperties>
</file>